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5143500" cx="9144000"/>
  <p:notesSz cx="6858000" cy="9144000"/>
  <p:embeddedFontLst>
    <p:embeddedFont>
      <p:font typeface="Merriweather Sans"/>
      <p:regular r:id="rId76"/>
      <p:bold r:id="rId77"/>
      <p:italic r:id="rId78"/>
      <p:boldItalic r:id="rId79"/>
    </p:embeddedFont>
    <p:embeddedFont>
      <p:font typeface="Arim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4" roundtripDataSignature="AMtx7mhuokYNLC5fMQq00Wuid/1u+8zW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8EDBA4-ABD5-4EF8-9E43-38E2C1C657CF}">
  <a:tblStyle styleId="{5D8EDBA4-ABD5-4EF8-9E43-38E2C1C657C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customschemas.google.com/relationships/presentationmetadata" Target="metadata"/><Relationship Id="rId83" Type="http://schemas.openxmlformats.org/officeDocument/2006/relationships/font" Target="fonts/Arimo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Arimo-regular.fntdata"/><Relationship Id="rId82" Type="http://schemas.openxmlformats.org/officeDocument/2006/relationships/font" Target="fonts/Arimo-italic.fntdata"/><Relationship Id="rId81" Type="http://schemas.openxmlformats.org/officeDocument/2006/relationships/font" Target="fonts/Arim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MerriweatherSans-bold.fntdata"/><Relationship Id="rId32" Type="http://schemas.openxmlformats.org/officeDocument/2006/relationships/slide" Target="slides/slide26.xml"/><Relationship Id="rId76" Type="http://schemas.openxmlformats.org/officeDocument/2006/relationships/font" Target="fonts/MerriweatherSans-regular.fntdata"/><Relationship Id="rId35" Type="http://schemas.openxmlformats.org/officeDocument/2006/relationships/slide" Target="slides/slide29.xml"/><Relationship Id="rId79" Type="http://schemas.openxmlformats.org/officeDocument/2006/relationships/font" Target="fonts/MerriweatherSans-boldItalic.fntdata"/><Relationship Id="rId34" Type="http://schemas.openxmlformats.org/officeDocument/2006/relationships/slide" Target="slides/slide28.xml"/><Relationship Id="rId78" Type="http://schemas.openxmlformats.org/officeDocument/2006/relationships/font" Target="fonts/MerriweatherSans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43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p43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44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44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45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p45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47:notes"/>
          <p:cNvSpPr txBox="1"/>
          <p:nvPr>
            <p:ph idx="1" type="body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p47:notes"/>
          <p:cNvSpPr txBox="1"/>
          <p:nvPr>
            <p:ph idx="12" type="sldNum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8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hart and Text" type="chartAndTx">
  <p:cSld name="CHART_AND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4"/>
          <p:cNvSpPr txBox="1"/>
          <p:nvPr>
            <p:ph type="title"/>
          </p:nvPr>
        </p:nvSpPr>
        <p:spPr>
          <a:xfrm>
            <a:off x="1150939" y="463154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4"/>
          <p:cNvSpPr/>
          <p:nvPr>
            <p:ph idx="2" type="chart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74"/>
          <p:cNvSpPr txBox="1"/>
          <p:nvPr>
            <p:ph idx="1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7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7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7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4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8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55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59.png"/><Relationship Id="rId5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60.png"/><Relationship Id="rId5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Relationship Id="rId5" Type="http://schemas.openxmlformats.org/officeDocument/2006/relationships/image" Target="../media/image63.png"/><Relationship Id="rId6" Type="http://schemas.openxmlformats.org/officeDocument/2006/relationships/image" Target="../media/image71.png"/><Relationship Id="rId7" Type="http://schemas.openxmlformats.org/officeDocument/2006/relationships/image" Target="../media/image101.png"/><Relationship Id="rId8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Relationship Id="rId4" Type="http://schemas.openxmlformats.org/officeDocument/2006/relationships/image" Target="../media/image92.png"/><Relationship Id="rId5" Type="http://schemas.openxmlformats.org/officeDocument/2006/relationships/image" Target="../media/image69.png"/><Relationship Id="rId6" Type="http://schemas.openxmlformats.org/officeDocument/2006/relationships/image" Target="../media/image7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Relationship Id="rId4" Type="http://schemas.openxmlformats.org/officeDocument/2006/relationships/image" Target="../media/image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png"/><Relationship Id="rId4" Type="http://schemas.openxmlformats.org/officeDocument/2006/relationships/image" Target="../media/image9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Relationship Id="rId5" Type="http://schemas.openxmlformats.org/officeDocument/2006/relationships/image" Target="../media/image86.png"/><Relationship Id="rId6" Type="http://schemas.openxmlformats.org/officeDocument/2006/relationships/image" Target="../media/image8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9.png"/><Relationship Id="rId4" Type="http://schemas.openxmlformats.org/officeDocument/2006/relationships/image" Target="../media/image10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Relationship Id="rId4" Type="http://schemas.openxmlformats.org/officeDocument/2006/relationships/image" Target="../media/image7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5.png"/><Relationship Id="rId4" Type="http://schemas.openxmlformats.org/officeDocument/2006/relationships/image" Target="../media/image10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Relationship Id="rId4" Type="http://schemas.openxmlformats.org/officeDocument/2006/relationships/image" Target="../media/image87.png"/><Relationship Id="rId5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7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1657350" y="1328445"/>
            <a:ext cx="634365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59"/>
              <a:buNone/>
            </a:pPr>
            <a:r>
              <a:rPr lang="en-US" sz="2969"/>
              <a:t>Automata Theory (ITC404)</a:t>
            </a:r>
            <a:endParaRPr sz="2969"/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2114550" y="2686050"/>
            <a:ext cx="48006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</a:pPr>
            <a:r>
              <a:rPr lang="en-US" sz="1679">
                <a:solidFill>
                  <a:schemeClr val="dk1"/>
                </a:solidFill>
              </a:rPr>
              <a:t>BY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</a:pPr>
            <a:r>
              <a:rPr lang="en-US" sz="1679">
                <a:solidFill>
                  <a:schemeClr val="dk1"/>
                </a:solidFill>
              </a:rPr>
              <a:t>Mrs Charusheela Nehete</a:t>
            </a:r>
            <a:endParaRPr sz="167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</a:pPr>
            <a:r>
              <a:rPr lang="en-US" sz="1679">
                <a:solidFill>
                  <a:schemeClr val="dk1"/>
                </a:solidFill>
              </a:rPr>
              <a:t>Assistant Professor,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</a:pPr>
            <a:r>
              <a:rPr lang="en-US" sz="1679">
                <a:solidFill>
                  <a:schemeClr val="dk1"/>
                </a:solidFill>
              </a:rPr>
              <a:t>IT  Department ,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</a:pPr>
            <a:r>
              <a:rPr lang="en-US" sz="1679">
                <a:solidFill>
                  <a:schemeClr val="dk1"/>
                </a:solidFill>
              </a:rPr>
              <a:t>VESIT</a:t>
            </a:r>
            <a:endParaRPr sz="1679">
              <a:solidFill>
                <a:schemeClr val="dk1"/>
              </a:solidFill>
            </a:endParaRPr>
          </a:p>
        </p:txBody>
      </p:sp>
      <p:sp>
        <p:nvSpPr>
          <p:cNvPr id="69" name="Google Shape;69;p1"/>
          <p:cNvSpPr txBox="1"/>
          <p:nvPr>
            <p:ph idx="12" type="sldNum"/>
          </p:nvPr>
        </p:nvSpPr>
        <p:spPr>
          <a:xfrm>
            <a:off x="6057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i="1" lang="en-US">
                <a:solidFill>
                  <a:schemeClr val="dk1"/>
                </a:solidFill>
              </a:rPr>
              <a:t>‹#›</a:t>
            </a:fld>
            <a:endParaRPr b="1" i="1">
              <a:solidFill>
                <a:schemeClr val="dk1"/>
              </a:solidFill>
            </a:endParaRPr>
          </a:p>
        </p:txBody>
      </p:sp>
      <p:pic>
        <p:nvPicPr>
          <p:cNvPr id="70" name="Google Shape;7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073" y="132961"/>
            <a:ext cx="571500" cy="85651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 txBox="1"/>
          <p:nvPr/>
        </p:nvSpPr>
        <p:spPr>
          <a:xfrm>
            <a:off x="2114550" y="173811"/>
            <a:ext cx="5319615" cy="7848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VES INSTITUTE OF TECHNOLOGY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INFORMATION TECHNOLOGY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/>
          <p:nvPr/>
        </p:nvSpPr>
        <p:spPr>
          <a:xfrm>
            <a:off x="935421" y="1355834"/>
            <a:ext cx="7147034" cy="259605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7" y="241809"/>
            <a:ext cx="9112893" cy="59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712" y="1566041"/>
            <a:ext cx="6775067" cy="2238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"/>
          <p:cNvSpPr txBox="1"/>
          <p:nvPr>
            <p:ph type="title"/>
          </p:nvPr>
        </p:nvSpPr>
        <p:spPr>
          <a:xfrm>
            <a:off x="945932" y="3790463"/>
            <a:ext cx="7210096" cy="844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(a) NFA With Epsilon moves for (a+b)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1481959" y="966952"/>
            <a:ext cx="5843751" cy="31846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1"/>
          <p:cNvSpPr txBox="1"/>
          <p:nvPr>
            <p:ph type="title"/>
          </p:nvPr>
        </p:nvSpPr>
        <p:spPr>
          <a:xfrm>
            <a:off x="311700" y="4099034"/>
            <a:ext cx="8520600" cy="711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(b) NFA With Epsilon moves for (a+b)*</a:t>
            </a:r>
            <a:endParaRPr/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02" y="1105839"/>
            <a:ext cx="5622283" cy="290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07" y="241809"/>
            <a:ext cx="9112893" cy="59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9" y="998483"/>
            <a:ext cx="7043056" cy="324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07" y="241809"/>
            <a:ext cx="9112893" cy="59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 txBox="1"/>
          <p:nvPr/>
        </p:nvSpPr>
        <p:spPr>
          <a:xfrm>
            <a:off x="311700" y="4099034"/>
            <a:ext cx="8520600" cy="711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(b) NFA With Epsilon moves for  a.(a+b)*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/>
          <p:nvPr/>
        </p:nvSpPr>
        <p:spPr>
          <a:xfrm>
            <a:off x="5339256" y="1597573"/>
            <a:ext cx="3541985" cy="234380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756745" y="1355834"/>
            <a:ext cx="4056993" cy="263809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3"/>
          <p:cNvSpPr txBox="1"/>
          <p:nvPr>
            <p:ph type="title"/>
          </p:nvPr>
        </p:nvSpPr>
        <p:spPr>
          <a:xfrm>
            <a:off x="490376" y="16439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Example 2</a:t>
            </a:r>
            <a:endParaRPr/>
          </a:p>
        </p:txBody>
      </p:sp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57426"/>
            <a:ext cx="8839200" cy="47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750" y="1608082"/>
            <a:ext cx="3717941" cy="222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5890" y="1773457"/>
            <a:ext cx="3310758" cy="197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/>
          <p:nvPr/>
        </p:nvSpPr>
        <p:spPr>
          <a:xfrm>
            <a:off x="311700" y="4099034"/>
            <a:ext cx="8520600" cy="711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(a) Step 1 : a*    (b) Step 2: b*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/>
          <p:nvPr/>
        </p:nvSpPr>
        <p:spPr>
          <a:xfrm>
            <a:off x="1702676" y="1008994"/>
            <a:ext cx="5381297" cy="36260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26" y="1135118"/>
            <a:ext cx="5132052" cy="3308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 txBox="1"/>
          <p:nvPr/>
        </p:nvSpPr>
        <p:spPr>
          <a:xfrm>
            <a:off x="343231" y="4431595"/>
            <a:ext cx="8520600" cy="711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(c) Step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 : (a* + b *)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621094"/>
            <a:ext cx="8839200" cy="35636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>
            <p:ph type="title"/>
          </p:nvPr>
        </p:nvSpPr>
        <p:spPr>
          <a:xfrm>
            <a:off x="490376" y="164395"/>
            <a:ext cx="8520600" cy="361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Example 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NFA - 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/>
              <a:t> To DFA Conversion : Direct Method 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type="title"/>
          </p:nvPr>
        </p:nvSpPr>
        <p:spPr>
          <a:xfrm>
            <a:off x="231871" y="7530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Example 1: Design a FA accepting the language represented by RE : r= 0*1*2*</a:t>
            </a:r>
            <a:endParaRPr sz="2000"/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972" y="798286"/>
            <a:ext cx="4645573" cy="150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231871" y="7530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Design a FA accepting the language represented by RE : r= 0*1*2*</a:t>
            </a:r>
            <a:endParaRPr sz="2000"/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972" y="798286"/>
            <a:ext cx="4645573" cy="150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6593" y="188484"/>
            <a:ext cx="3727921" cy="4384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645573" cy="150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11334"/>
            <a:ext cx="2803039" cy="27011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>
            <p:ph type="title"/>
          </p:nvPr>
        </p:nvSpPr>
        <p:spPr>
          <a:xfrm>
            <a:off x="2080209" y="4420847"/>
            <a:ext cx="3534573" cy="377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600"/>
              <a:t>Equivalent DFA</a:t>
            </a:r>
            <a:endParaRPr/>
          </a:p>
        </p:txBody>
      </p:sp>
      <p:pic>
        <p:nvPicPr>
          <p:cNvPr id="197" name="Google Shape;19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3839" y="1611334"/>
            <a:ext cx="2271954" cy="277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/>
          <p:nvPr/>
        </p:nvSpPr>
        <p:spPr>
          <a:xfrm>
            <a:off x="0" y="1099456"/>
            <a:ext cx="8860971" cy="351608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65" y="1219200"/>
            <a:ext cx="8539164" cy="320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3" y="44565"/>
            <a:ext cx="84201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77" name="Google Shape;77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Regular Expressions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Finite Automata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Kleene’s Theorem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 to </a:t>
            </a:r>
            <a:r>
              <a:rPr lang="en-US" sz="1800"/>
              <a:t>NFA -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b="0" i="0" lang="en-US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/>
              <a:t>conversion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NFA –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 to DFA Conversion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NFA –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>
                <a:solidFill>
                  <a:schemeClr val="dk1"/>
                </a:solidFill>
              </a:rPr>
              <a:t> to NFA without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ε- moves Conversion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93" y="44565"/>
            <a:ext cx="84201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/>
          <p:nvPr/>
        </p:nvSpPr>
        <p:spPr>
          <a:xfrm>
            <a:off x="483476" y="2196662"/>
            <a:ext cx="7651531" cy="276422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>
            <p:ph type="title"/>
          </p:nvPr>
        </p:nvSpPr>
        <p:spPr>
          <a:xfrm>
            <a:off x="416804" y="5143500"/>
            <a:ext cx="8520600" cy="575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(</a:t>
            </a:r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b="8850" l="19610" r="-19610" t="-8850"/>
          <a:stretch/>
        </p:blipFill>
        <p:spPr>
          <a:xfrm>
            <a:off x="598797" y="2277457"/>
            <a:ext cx="7420902" cy="257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3610" y="1"/>
            <a:ext cx="6913438" cy="1986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/>
          <p:nvPr/>
        </p:nvSpPr>
        <p:spPr>
          <a:xfrm>
            <a:off x="5307724" y="1734207"/>
            <a:ext cx="3184635" cy="259605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966" y="641131"/>
            <a:ext cx="2165130" cy="345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17933"/>
            <a:ext cx="3150640" cy="43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4962" y="840827"/>
            <a:ext cx="1733879" cy="393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6571" y="1846208"/>
            <a:ext cx="3005440" cy="236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195586" y="205936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Example 3: Construct DFA that accepts the language represented by following RE</a:t>
            </a:r>
            <a:endParaRPr/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542" y="1131207"/>
            <a:ext cx="6016713" cy="66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>
            <a:off x="178677" y="1008993"/>
            <a:ext cx="8818178" cy="398342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1439917" y="0"/>
            <a:ext cx="6432331" cy="903890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576C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60" y="1072056"/>
            <a:ext cx="8618482" cy="382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9103" y="148740"/>
            <a:ext cx="6016713" cy="66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182" y="861237"/>
            <a:ext cx="8674736" cy="3593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45" y="437119"/>
            <a:ext cx="7639431" cy="246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930" y="2974712"/>
            <a:ext cx="8436177" cy="1921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427" y="223284"/>
            <a:ext cx="3161746" cy="463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9769" y="421870"/>
            <a:ext cx="2755860" cy="388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297" y="877122"/>
            <a:ext cx="7826829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/>
          <p:nvPr/>
        </p:nvSpPr>
        <p:spPr>
          <a:xfrm>
            <a:off x="3362823" y="389365"/>
            <a:ext cx="40574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 DFA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/>
        </p:nvSpPr>
        <p:spPr>
          <a:xfrm>
            <a:off x="116114" y="90361"/>
            <a:ext cx="90278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IMP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Example 4 : Construct DFA that accepts the language represented by following RE  R=(0+1)* (00+11)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0" y="817000"/>
            <a:ext cx="5638800" cy="16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14" y="2908061"/>
            <a:ext cx="5442857" cy="176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4761" y="3029142"/>
            <a:ext cx="3303125" cy="176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83" name="Google Shape;83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Regular expressions and </a:t>
            </a:r>
            <a:r>
              <a:rPr b="1" lang="en-US"/>
              <a:t>finite automata</a:t>
            </a:r>
            <a:r>
              <a:rPr lang="en-US"/>
              <a:t> have </a:t>
            </a:r>
            <a:r>
              <a:rPr b="1" lang="en-US"/>
              <a:t>equivalent</a:t>
            </a:r>
            <a:r>
              <a:rPr lang="en-US"/>
              <a:t> expressive power: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For every regular expression R</a:t>
            </a:r>
            <a:r>
              <a:rPr lang="en-US"/>
              <a:t>, there is a </a:t>
            </a:r>
            <a:r>
              <a:rPr b="1" lang="en-US"/>
              <a:t>corresponding</a:t>
            </a:r>
            <a:r>
              <a:rPr lang="en-US"/>
              <a:t> </a:t>
            </a:r>
            <a:r>
              <a:rPr b="1" lang="en-US"/>
              <a:t>FA</a:t>
            </a:r>
            <a:r>
              <a:rPr lang="en-US"/>
              <a:t> that accepts the set of strings generated by R. 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For every FA A</a:t>
            </a:r>
            <a:r>
              <a:rPr lang="en-US"/>
              <a:t> there is a </a:t>
            </a:r>
            <a:r>
              <a:rPr b="1" lang="en-US"/>
              <a:t>corresponding regular expression </a:t>
            </a:r>
            <a:r>
              <a:rPr lang="en-US"/>
              <a:t>that generates the set of strings accepted by 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746902" y="148296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4074"/>
              <a:buNone/>
            </a:pPr>
            <a:br>
              <a:rPr lang="en-US"/>
            </a:br>
            <a:r>
              <a:rPr lang="en-US" sz="2700">
                <a:solidFill>
                  <a:srgbClr val="000099"/>
                </a:solidFill>
              </a:rPr>
              <a:t>NFA with ε to DFA: Direct Method II</a:t>
            </a:r>
            <a:br>
              <a:rPr lang="en-US" sz="2700"/>
            </a:br>
            <a:endParaRPr sz="2700"/>
          </a:p>
        </p:txBody>
      </p:sp>
      <p:sp>
        <p:nvSpPr>
          <p:cNvPr id="280" name="Google Shape;280;p30"/>
          <p:cNvSpPr txBox="1"/>
          <p:nvPr>
            <p:ph idx="1" type="body"/>
          </p:nvPr>
        </p:nvSpPr>
        <p:spPr>
          <a:xfrm>
            <a:off x="1485900" y="1179177"/>
            <a:ext cx="6207369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47692"/>
              <a:buChar char="•"/>
            </a:pPr>
            <a:r>
              <a:rPr b="1" lang="en-US" sz="1950">
                <a:latin typeface="Times New Roman"/>
                <a:ea typeface="Times New Roman"/>
                <a:cs typeface="Times New Roman"/>
                <a:sym typeface="Times New Roman"/>
              </a:rPr>
              <a:t>Step 1:</a:t>
            </a: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 We will </a:t>
            </a:r>
            <a:r>
              <a:rPr lang="en-US" sz="195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the ε-closure </a:t>
            </a: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for the starting state of NFA as a starting state of DFA.</a:t>
            </a:r>
            <a:endParaRPr/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SzPct val="147692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47692"/>
              <a:buChar char="•"/>
            </a:pPr>
            <a:r>
              <a:rPr b="1" lang="en-US" sz="1950">
                <a:latin typeface="Times New Roman"/>
                <a:ea typeface="Times New Roman"/>
                <a:cs typeface="Times New Roman"/>
                <a:sym typeface="Times New Roman"/>
              </a:rPr>
              <a:t>Step 2:</a:t>
            </a: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195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states for each input symbol that can be traversed from the present.</a:t>
            </a: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 That means the union of transition value and their closures for each state of NFA present in the current state of DFA.</a:t>
            </a:r>
            <a:endParaRPr/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SzPct val="147692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47692"/>
              <a:buChar char="•"/>
            </a:pPr>
            <a:r>
              <a:rPr b="1" lang="en-US" sz="1950">
                <a:latin typeface="Times New Roman"/>
                <a:ea typeface="Times New Roman"/>
                <a:cs typeface="Times New Roman"/>
                <a:sym typeface="Times New Roman"/>
              </a:rPr>
              <a:t>Step 3:</a:t>
            </a: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195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we found a new state, take it as current state and repeat step 2.</a:t>
            </a:r>
            <a:endParaRPr/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SzPct val="147692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47692"/>
              <a:buChar char="•"/>
            </a:pPr>
            <a:r>
              <a:rPr b="1" lang="en-US" sz="1950">
                <a:latin typeface="Times New Roman"/>
                <a:ea typeface="Times New Roman"/>
                <a:cs typeface="Times New Roman"/>
                <a:sym typeface="Times New Roman"/>
              </a:rPr>
              <a:t>Step 4:</a:t>
            </a: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195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Step 2 and Step 3 until there is no new state present </a:t>
            </a: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in the transition table of DFA.</a:t>
            </a:r>
            <a:endParaRPr/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SzPct val="147692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47692"/>
              <a:buChar char="•"/>
            </a:pPr>
            <a:r>
              <a:rPr b="1" lang="en-US" sz="1950">
                <a:latin typeface="Times New Roman"/>
                <a:ea typeface="Times New Roman"/>
                <a:cs typeface="Times New Roman"/>
                <a:sym typeface="Times New Roman"/>
              </a:rPr>
              <a:t>Step 5:</a:t>
            </a: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195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 the states of DFA as a final state which contains the final state of NFA.</a:t>
            </a:r>
            <a:endParaRPr/>
          </a:p>
          <a:p>
            <a:pPr indent="-1428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59999"/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612609" y="102393"/>
            <a:ext cx="838962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8"/>
              <a:buNone/>
            </a:pPr>
            <a:r>
              <a:rPr lang="en-US">
                <a:solidFill>
                  <a:srgbClr val="000099"/>
                </a:solidFill>
              </a:rPr>
              <a:t>Example 1</a:t>
            </a:r>
            <a:br>
              <a:rPr lang="en-US"/>
            </a:br>
            <a:r>
              <a:rPr lang="en-US"/>
              <a:t>Convert the following NFA with ε into its equivalent DFA.</a:t>
            </a:r>
            <a:endParaRPr/>
          </a:p>
        </p:txBody>
      </p:sp>
      <p:sp>
        <p:nvSpPr>
          <p:cNvPr id="287" name="Google Shape;287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88" name="Google Shape;288;p31"/>
          <p:cNvGraphicFramePr/>
          <p:nvPr/>
        </p:nvGraphicFramePr>
        <p:xfrm>
          <a:off x="1616260" y="27996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607775"/>
                <a:gridCol w="607775"/>
                <a:gridCol w="607775"/>
                <a:gridCol w="607775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2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</a:t>
                      </a:r>
                      <a:r>
                        <a:rPr b="0" baseline="-2500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q3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{q4}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*q4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9" name="Google Shape;2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027" y="1077066"/>
            <a:ext cx="44672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1044614" y="0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4074"/>
              <a:buNone/>
            </a:pPr>
            <a:r>
              <a:rPr lang="en-US"/>
              <a:t>Example 1</a:t>
            </a:r>
            <a:br>
              <a:rPr lang="en-US"/>
            </a:br>
            <a:endParaRPr sz="2700"/>
          </a:p>
        </p:txBody>
      </p:sp>
      <p:sp>
        <p:nvSpPr>
          <p:cNvPr id="295" name="Google Shape;295;p32"/>
          <p:cNvSpPr txBox="1"/>
          <p:nvPr>
            <p:ph idx="1" type="body"/>
          </p:nvPr>
        </p:nvSpPr>
        <p:spPr>
          <a:xfrm>
            <a:off x="4563208" y="2532184"/>
            <a:ext cx="3209192" cy="2260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/>
              <a:t>Let us obtain ε-closure of each state.</a:t>
            </a:r>
            <a:endParaRPr/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>
                <a:solidFill>
                  <a:srgbClr val="000099"/>
                </a:solidFill>
              </a:rPr>
              <a:t>ε-closure {q0} = {q0, q1, q2}  </a:t>
            </a:r>
            <a:endParaRPr/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>
                <a:solidFill>
                  <a:srgbClr val="000099"/>
                </a:solidFill>
              </a:rPr>
              <a:t>ε-closure {q1} = {q1}  </a:t>
            </a:r>
            <a:endParaRPr/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>
                <a:solidFill>
                  <a:srgbClr val="000099"/>
                </a:solidFill>
              </a:rPr>
              <a:t>ε-closure {q2} = {q2}  </a:t>
            </a:r>
            <a:endParaRPr/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>
                <a:solidFill>
                  <a:srgbClr val="000099"/>
                </a:solidFill>
              </a:rPr>
              <a:t>ε-closure {q3} = {q3}  </a:t>
            </a:r>
            <a:endParaRPr/>
          </a:p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>
                <a:solidFill>
                  <a:srgbClr val="000099"/>
                </a:solidFill>
              </a:rPr>
              <a:t>ε-closure {q4} = {q4}  </a:t>
            </a:r>
            <a:endParaRPr/>
          </a:p>
          <a:p>
            <a:pPr indent="-1428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ct val="117647"/>
              <a:buNone/>
            </a:pPr>
            <a:r>
              <a:t/>
            </a:r>
            <a:endParaRPr/>
          </a:p>
        </p:txBody>
      </p:sp>
      <p:sp>
        <p:nvSpPr>
          <p:cNvPr id="296" name="Google Shape;296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7" name="Google Shape;297;p32"/>
          <p:cNvGraphicFramePr/>
          <p:nvPr/>
        </p:nvGraphicFramePr>
        <p:xfrm>
          <a:off x="1261698" y="26728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423350"/>
                <a:gridCol w="381125"/>
                <a:gridCol w="430825"/>
                <a:gridCol w="360475"/>
                <a:gridCol w="817675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</a:t>
                      </a:r>
                      <a:r>
                        <a:rPr b="0" baseline="-2500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{q1}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q3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{q4}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{q3}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*q4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 {q4}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829" y="498230"/>
            <a:ext cx="44672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1150939" y="463154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4074"/>
              <a:buNone/>
            </a:pPr>
            <a:r>
              <a:rPr lang="en-US"/>
              <a:t>Example 2</a:t>
            </a:r>
            <a:br>
              <a:rPr lang="en-US"/>
            </a:br>
            <a:r>
              <a:rPr lang="en-US" sz="2700">
                <a:solidFill>
                  <a:srgbClr val="000099"/>
                </a:solidFill>
              </a:rPr>
              <a:t>Steps for converting NFA with ε to DFA:</a:t>
            </a:r>
            <a:br>
              <a:rPr lang="en-US" sz="2700"/>
            </a:br>
            <a:endParaRPr sz="2700"/>
          </a:p>
        </p:txBody>
      </p:sp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8302" y="2850083"/>
            <a:ext cx="3848483" cy="16955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6" name="Google Shape;306;p33"/>
          <p:cNvGraphicFramePr/>
          <p:nvPr/>
        </p:nvGraphicFramePr>
        <p:xfrm>
          <a:off x="971688" y="26376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423350"/>
                <a:gridCol w="381125"/>
                <a:gridCol w="430825"/>
                <a:gridCol w="360475"/>
                <a:gridCol w="817675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</a:t>
                      </a:r>
                      <a:r>
                        <a:rPr b="0" baseline="-2500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{q1}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q3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{q4}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{q3}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*q4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 {q4}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7" name="Google Shape;307;p33"/>
          <p:cNvSpPr/>
          <p:nvPr/>
        </p:nvSpPr>
        <p:spPr>
          <a:xfrm>
            <a:off x="4131356" y="2517880"/>
            <a:ext cx="30476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Now, let ε-closure {q0} = {q0, q1, q2} be state A.</a:t>
            </a:r>
            <a:endParaRPr/>
          </a:p>
        </p:txBody>
      </p:sp>
      <p:pic>
        <p:nvPicPr>
          <p:cNvPr descr="Conversion from NFA with Null to DFA" id="308" name="Google Shape;30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6751" y="1525466"/>
            <a:ext cx="2350294" cy="8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5222631" y="1213339"/>
            <a:ext cx="1670538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Partial DFA will look like this: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185" y="1213339"/>
            <a:ext cx="3053539" cy="114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1997412" y="181799"/>
            <a:ext cx="5844778" cy="143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8"/>
              <a:buNone/>
            </a:pPr>
            <a:r>
              <a:rPr lang="en-US"/>
              <a:t>Final DFA</a:t>
            </a:r>
            <a:endParaRPr/>
          </a:p>
        </p:txBody>
      </p:sp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801" y="2415686"/>
            <a:ext cx="2907506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2571" y="567104"/>
            <a:ext cx="2868429" cy="18947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p34"/>
          <p:cNvGraphicFramePr/>
          <p:nvPr/>
        </p:nvGraphicFramePr>
        <p:xfrm>
          <a:off x="1148316" y="25058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547100"/>
                <a:gridCol w="492525"/>
                <a:gridCol w="556750"/>
                <a:gridCol w="572675"/>
                <a:gridCol w="949850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</a:t>
                      </a:r>
                      <a:r>
                        <a:rPr b="0" baseline="-2500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{q1}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q3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{q4}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{q3}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*q4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 {q4}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0" name="Google Shape;32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877" y="737089"/>
            <a:ext cx="3034598" cy="1212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1839150" y="1764415"/>
            <a:ext cx="5844778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EXAMPLE  2</a:t>
            </a:r>
            <a:endParaRPr/>
          </a:p>
        </p:txBody>
      </p:sp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1" y="463154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8"/>
              <a:buNone/>
            </a:pPr>
            <a:r>
              <a:rPr lang="en-US"/>
              <a:t>Example 3</a:t>
            </a:r>
            <a:br>
              <a:rPr lang="en-US"/>
            </a:br>
            <a:r>
              <a:rPr lang="en-US" sz="2325"/>
              <a:t> Convert the given NFA -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b="0" i="0" lang="en-US" sz="2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25"/>
              <a:t>into its equivalent DFA.</a:t>
            </a:r>
            <a:endParaRPr/>
          </a:p>
        </p:txBody>
      </p:sp>
      <p:sp>
        <p:nvSpPr>
          <p:cNvPr id="332" name="Google Shape;332;p36"/>
          <p:cNvSpPr/>
          <p:nvPr>
            <p:ph idx="2" type="chart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7993" y="1379569"/>
            <a:ext cx="3343275" cy="9072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5" name="Google Shape;335;p36"/>
          <p:cNvGraphicFramePr/>
          <p:nvPr/>
        </p:nvGraphicFramePr>
        <p:xfrm>
          <a:off x="1601972" y="25321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489725"/>
                <a:gridCol w="440875"/>
                <a:gridCol w="498350"/>
                <a:gridCol w="498350"/>
                <a:gridCol w="586075"/>
                <a:gridCol w="877300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u="none" cap="none" strike="noStrike"/>
                        <a:t>2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{q2}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6" name="Google Shape;33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8836" y="2719846"/>
            <a:ext cx="2662152" cy="102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1883112" y="287308"/>
            <a:ext cx="5844778" cy="178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Example 3</a:t>
            </a:r>
            <a:br>
              <a:rPr lang="en-US" sz="1800"/>
            </a:br>
            <a:r>
              <a:rPr lang="en-US" sz="1800"/>
              <a:t> Convert the given NFA -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800"/>
              <a:t> into its equivalent DFA</a:t>
            </a:r>
            <a:endParaRPr/>
          </a:p>
        </p:txBody>
      </p:sp>
      <p:sp>
        <p:nvSpPr>
          <p:cNvPr id="342" name="Google Shape;342;p37"/>
          <p:cNvSpPr txBox="1"/>
          <p:nvPr>
            <p:ph idx="1" type="body"/>
          </p:nvPr>
        </p:nvSpPr>
        <p:spPr>
          <a:xfrm>
            <a:off x="4826977" y="792316"/>
            <a:ext cx="28575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200"/>
              <a:t>Now we will obtain δ' transition. Let ε-closure(q0) = {q0, q1, q2} call it as </a:t>
            </a:r>
            <a:r>
              <a:rPr b="1" lang="en-US" sz="1200"/>
              <a:t>state A</a:t>
            </a:r>
            <a:r>
              <a:rPr lang="en-US" sz="1200"/>
              <a:t>.</a:t>
            </a:r>
            <a:endParaRPr/>
          </a:p>
          <a:p>
            <a:pPr indent="-1428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343" name="Google Shape;343;p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808" y="676184"/>
            <a:ext cx="3343275" cy="90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119" y="1521070"/>
            <a:ext cx="3621881" cy="32608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6" name="Google Shape;346;p37"/>
          <p:cNvGraphicFramePr/>
          <p:nvPr/>
        </p:nvGraphicFramePr>
        <p:xfrm>
          <a:off x="375684" y="20222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544500"/>
                <a:gridCol w="490200"/>
                <a:gridCol w="554100"/>
                <a:gridCol w="554100"/>
                <a:gridCol w="651625"/>
                <a:gridCol w="975400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u="none" cap="none" strike="noStrike"/>
                        <a:t>2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{q2}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1883112" y="287308"/>
            <a:ext cx="5844778" cy="178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Example 3</a:t>
            </a:r>
            <a:br>
              <a:rPr lang="en-US" sz="1800"/>
            </a:br>
            <a:r>
              <a:rPr lang="en-US" sz="1800"/>
              <a:t> Convert the given NFA -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800"/>
              <a:t> into its equivalent DFA</a:t>
            </a:r>
            <a:endParaRPr/>
          </a:p>
        </p:txBody>
      </p:sp>
      <p:sp>
        <p:nvSpPr>
          <p:cNvPr id="352" name="Google Shape;352;p38"/>
          <p:cNvSpPr txBox="1"/>
          <p:nvPr>
            <p:ph idx="1" type="body"/>
          </p:nvPr>
        </p:nvSpPr>
        <p:spPr>
          <a:xfrm>
            <a:off x="4826977" y="792316"/>
            <a:ext cx="28575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200"/>
              <a:t>Now we will obtain δ' transition. Let ε-closure(q0) = {q0, q1, q2} call it as </a:t>
            </a:r>
            <a:r>
              <a:rPr b="1" lang="en-US" sz="1200"/>
              <a:t>state A</a:t>
            </a:r>
            <a:r>
              <a:rPr lang="en-US" sz="1200"/>
              <a:t>.</a:t>
            </a:r>
            <a:endParaRPr/>
          </a:p>
          <a:p>
            <a:pPr indent="-1428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353" name="Google Shape;353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808" y="676184"/>
            <a:ext cx="3343275" cy="90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119" y="1521070"/>
            <a:ext cx="3621881" cy="326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5220" y="3727389"/>
            <a:ext cx="1628225" cy="11630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38"/>
          <p:cNvGraphicFramePr/>
          <p:nvPr/>
        </p:nvGraphicFramePr>
        <p:xfrm>
          <a:off x="686350" y="17848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523100"/>
                <a:gridCol w="470950"/>
                <a:gridCol w="532325"/>
                <a:gridCol w="532325"/>
                <a:gridCol w="626050"/>
                <a:gridCol w="937125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u="none" cap="none" strike="noStrike"/>
                        <a:t>2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{q2}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1150939" y="463154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The Partial DFA will be</a:t>
            </a:r>
            <a:endParaRPr/>
          </a:p>
        </p:txBody>
      </p:sp>
      <p:sp>
        <p:nvSpPr>
          <p:cNvPr id="363" name="Google Shape;363;p39"/>
          <p:cNvSpPr txBox="1"/>
          <p:nvPr>
            <p:ph idx="1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28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288" y="1518322"/>
            <a:ext cx="3150394" cy="207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6975" y="1977720"/>
            <a:ext cx="1628225" cy="116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337457" y="1567543"/>
            <a:ext cx="8240486" cy="194854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Kleene’s Theorem</a:t>
            </a:r>
            <a:endParaRPr/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6" y="1684564"/>
            <a:ext cx="7859486" cy="171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1883112" y="1"/>
            <a:ext cx="5844778" cy="465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500"/>
              <a:t>Example 3</a:t>
            </a:r>
            <a:br>
              <a:rPr lang="en-US" sz="1500"/>
            </a:br>
            <a:r>
              <a:rPr lang="en-US" sz="1500"/>
              <a:t> Convert the given </a:t>
            </a:r>
            <a:r>
              <a:rPr lang="en-US" sz="1600"/>
              <a:t>NFA -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500"/>
              <a:t> into its equivalent DFA</a:t>
            </a:r>
            <a:endParaRPr/>
          </a:p>
        </p:txBody>
      </p:sp>
      <p:sp>
        <p:nvSpPr>
          <p:cNvPr id="372" name="Google Shape;372;p40"/>
          <p:cNvSpPr txBox="1"/>
          <p:nvPr>
            <p:ph idx="1" type="body"/>
          </p:nvPr>
        </p:nvSpPr>
        <p:spPr>
          <a:xfrm>
            <a:off x="4580792" y="1530869"/>
            <a:ext cx="28575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200">
                <a:solidFill>
                  <a:srgbClr val="000099"/>
                </a:solidFill>
              </a:rPr>
              <a:t>State B = {q1,q2}</a:t>
            </a:r>
            <a:endParaRPr/>
          </a:p>
          <a:p>
            <a:pPr indent="-1428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373" name="Google Shape;373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808" y="676184"/>
            <a:ext cx="3343275" cy="90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9010" y="1883752"/>
            <a:ext cx="3447690" cy="30399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6" name="Google Shape;376;p40"/>
          <p:cNvGraphicFramePr/>
          <p:nvPr/>
        </p:nvGraphicFramePr>
        <p:xfrm>
          <a:off x="869336" y="17496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497950"/>
                <a:gridCol w="448300"/>
                <a:gridCol w="506725"/>
                <a:gridCol w="506725"/>
                <a:gridCol w="595925"/>
                <a:gridCol w="892050"/>
              </a:tblGrid>
              <a:tr h="4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u="none" cap="none" strike="noStrike"/>
                        <a:t>2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{q2}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7" name="Google Shape;37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8383" y="439616"/>
            <a:ext cx="2386287" cy="1213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1883112" y="287308"/>
            <a:ext cx="5844778" cy="178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Example 3</a:t>
            </a:r>
            <a:br>
              <a:rPr lang="en-US" sz="1800"/>
            </a:br>
            <a:r>
              <a:rPr lang="en-US" sz="1800"/>
              <a:t> Convert the given NFA -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800"/>
              <a:t> into its equivalent DFA</a:t>
            </a:r>
            <a:endParaRPr/>
          </a:p>
        </p:txBody>
      </p:sp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4554415" y="2057400"/>
            <a:ext cx="28575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200">
                <a:solidFill>
                  <a:srgbClr val="000099"/>
                </a:solidFill>
              </a:rPr>
              <a:t>State C = {q2}</a:t>
            </a:r>
            <a:endParaRPr/>
          </a:p>
          <a:p>
            <a:pPr indent="-1428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384" name="Google Shape;384;p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5" name="Google Shape;3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808" y="676184"/>
            <a:ext cx="3343275" cy="9072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6" name="Google Shape;386;p41"/>
          <p:cNvGraphicFramePr/>
          <p:nvPr/>
        </p:nvGraphicFramePr>
        <p:xfrm>
          <a:off x="792321" y="1793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524950"/>
                <a:gridCol w="561150"/>
                <a:gridCol w="445625"/>
                <a:gridCol w="534200"/>
                <a:gridCol w="639700"/>
                <a:gridCol w="928925"/>
              </a:tblGrid>
              <a:tr h="49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u="none" cap="none" strike="noStrike"/>
                        <a:t>2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b="0" baseline="-2500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{q2}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{q2}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7" name="Google Shape;3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5790" y="2391508"/>
            <a:ext cx="3112477" cy="253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1764" y="720969"/>
            <a:ext cx="2609351" cy="116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1150939" y="463154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Final DFA will be as follows:</a:t>
            </a:r>
            <a:endParaRPr/>
          </a:p>
        </p:txBody>
      </p:sp>
      <p:sp>
        <p:nvSpPr>
          <p:cNvPr id="394" name="Google Shape;394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5" name="Google Shape;3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002" y="1713401"/>
            <a:ext cx="3093244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402" name="Google Shape;402;p43"/>
          <p:cNvSpPr txBox="1"/>
          <p:nvPr>
            <p:ph idx="1" type="body"/>
          </p:nvPr>
        </p:nvSpPr>
        <p:spPr>
          <a:xfrm>
            <a:off x="1485900" y="1200150"/>
            <a:ext cx="61722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SzPts val="1800"/>
              <a:buNone/>
            </a:pPr>
            <a:r>
              <a:rPr lang="en-US" sz="2250"/>
              <a:t>Convert NFA with </a:t>
            </a:r>
            <a:r>
              <a:rPr lang="en-US" sz="3150"/>
              <a:t>ε transition to equivalent DFA</a:t>
            </a:r>
            <a:r>
              <a:rPr lang="en-US" sz="2250"/>
              <a:t> </a:t>
            </a:r>
            <a:endParaRPr sz="2250"/>
          </a:p>
        </p:txBody>
      </p:sp>
      <p:sp>
        <p:nvSpPr>
          <p:cNvPr id="403" name="Google Shape;403;p43"/>
          <p:cNvSpPr txBox="1"/>
          <p:nvPr>
            <p:ph idx="12" type="sldNum"/>
          </p:nvPr>
        </p:nvSpPr>
        <p:spPr>
          <a:xfrm>
            <a:off x="6057900" y="4767263"/>
            <a:ext cx="16002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879" y="2469714"/>
            <a:ext cx="2807494" cy="21216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5" name="Google Shape;405;p43"/>
          <p:cNvGraphicFramePr/>
          <p:nvPr/>
        </p:nvGraphicFramePr>
        <p:xfrm>
          <a:off x="4506060" y="242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401925"/>
                <a:gridCol w="428950"/>
                <a:gridCol w="457200"/>
                <a:gridCol w="365675"/>
                <a:gridCol w="720000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{3}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{1,2}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{2,3}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{3}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>
            <p:ph type="title"/>
          </p:nvPr>
        </p:nvSpPr>
        <p:spPr>
          <a:xfrm>
            <a:off x="1485900" y="205978"/>
            <a:ext cx="6172200" cy="627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/>
              <a:t>Exercises</a:t>
            </a:r>
            <a:endParaRPr sz="2100"/>
          </a:p>
        </p:txBody>
      </p:sp>
      <p:sp>
        <p:nvSpPr>
          <p:cNvPr id="412" name="Google Shape;412;p44"/>
          <p:cNvSpPr txBox="1"/>
          <p:nvPr>
            <p:ph idx="1" type="body"/>
          </p:nvPr>
        </p:nvSpPr>
        <p:spPr>
          <a:xfrm>
            <a:off x="1582615" y="180242"/>
            <a:ext cx="61722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Convert NFA with ε transition to equivalent DFA </a:t>
            </a:r>
            <a:endParaRPr sz="1200"/>
          </a:p>
        </p:txBody>
      </p:sp>
      <p:sp>
        <p:nvSpPr>
          <p:cNvPr id="413" name="Google Shape;413;p44"/>
          <p:cNvSpPr txBox="1"/>
          <p:nvPr>
            <p:ph idx="12" type="sldNum"/>
          </p:nvPr>
        </p:nvSpPr>
        <p:spPr>
          <a:xfrm>
            <a:off x="6057900" y="4767263"/>
            <a:ext cx="16002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499" y="841379"/>
            <a:ext cx="2207441" cy="14270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5" name="Google Shape;415;p44"/>
          <p:cNvGraphicFramePr/>
          <p:nvPr/>
        </p:nvGraphicFramePr>
        <p:xfrm>
          <a:off x="3445707" y="930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401925"/>
                <a:gridCol w="428950"/>
                <a:gridCol w="457200"/>
                <a:gridCol w="365675"/>
                <a:gridCol w="720000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{3}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{1,2}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{1}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{2,3}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{3}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6" name="Google Shape;416;p44"/>
          <p:cNvSpPr/>
          <p:nvPr/>
        </p:nvSpPr>
        <p:spPr>
          <a:xfrm>
            <a:off x="5915464" y="976004"/>
            <a:ext cx="208553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us obtain ε-closure of each state.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ε-closure {1} = {1,2}   call this as state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ε-closure {2} = {2} 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ε-closure {3} = {3}  </a:t>
            </a:r>
            <a:endParaRPr/>
          </a:p>
        </p:txBody>
      </p:sp>
      <p:sp>
        <p:nvSpPr>
          <p:cNvPr id="417" name="Google Shape;417;p44"/>
          <p:cNvSpPr/>
          <p:nvPr/>
        </p:nvSpPr>
        <p:spPr>
          <a:xfrm>
            <a:off x="1285854" y="2781552"/>
            <a:ext cx="2952236" cy="152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25" lIns="49975" spcFirstLastPara="1" rIns="68575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δ'(A, a) = ε-closure {δ(( 1, 2), a) }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  = ε-closure { δ(1, a) ∪ δ(2, a) 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ε-closure {3,1}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</a:t>
            </a:r>
            <a:r>
              <a:rPr b="0" i="0" lang="en-US" sz="1050" u="none" cap="none" strike="noStrike">
                <a:solidFill>
                  <a:srgbClr val="000099"/>
                </a:solidFill>
                <a:latin typeface="Arimo"/>
                <a:ea typeface="Arimo"/>
                <a:cs typeface="Arimo"/>
                <a:sym typeface="Arimo"/>
              </a:rPr>
              <a:t>= {1,2,3}           </a:t>
            </a:r>
            <a:r>
              <a:rPr b="1" i="0" lang="en-US" sz="1050" u="none" cap="none" strike="noStrike">
                <a:solidFill>
                  <a:srgbClr val="000099"/>
                </a:solidFill>
                <a:latin typeface="Arimo"/>
                <a:ea typeface="Arimo"/>
                <a:cs typeface="Arimo"/>
                <a:sym typeface="Arimo"/>
              </a:rPr>
              <a:t>call it as state B</a:t>
            </a:r>
            <a:r>
              <a:rPr b="0" i="0" lang="en-US" sz="1050" u="none" cap="none" strike="noStrike">
                <a:solidFill>
                  <a:srgbClr val="000099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δ'(A, b) = ε-closure {δ(( 1, 2), b) }             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ε-closure { δ(1, b) ∪ δ(2, b) 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  = ε-closure {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Ø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Ø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4048396" y="2809542"/>
            <a:ext cx="3783792" cy="152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25" lIns="49975" spcFirstLastPara="1" rIns="68575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δ'(B, a) = ε-closure {δ(( 1, 2,3), a) }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  = ε-closure { δ(1, a) ∪ δ(2, a) ) ∪ δ(3, a) 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ε-closure {3,1,2}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{1,2,3}       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δ'(B, b) = ε-closure {δ(( 1, 2,3), b) }             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ε-closure { δ(1, b) ∪ δ(2, b) ∪ δ(3, b) 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  = ε-closure {2,3}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{2,3} </a:t>
            </a:r>
            <a:r>
              <a:rPr b="1" i="0" lang="en-US" sz="1050" u="none" cap="none" strike="noStrike">
                <a:solidFill>
                  <a:srgbClr val="000099"/>
                </a:solidFill>
                <a:latin typeface="Arimo"/>
                <a:ea typeface="Arimo"/>
                <a:cs typeface="Arimo"/>
                <a:sym typeface="Arimo"/>
              </a:rPr>
              <a:t>call it as state C</a:t>
            </a:r>
            <a:r>
              <a:rPr b="0" i="0" lang="en-US" sz="1050" u="none" cap="none" strike="noStrike">
                <a:solidFill>
                  <a:srgbClr val="00009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425" name="Google Shape;425;p45"/>
          <p:cNvSpPr txBox="1"/>
          <p:nvPr>
            <p:ph idx="1" type="body"/>
          </p:nvPr>
        </p:nvSpPr>
        <p:spPr>
          <a:xfrm>
            <a:off x="1582615" y="180242"/>
            <a:ext cx="61722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SzPts val="1800"/>
              <a:buNone/>
            </a:pPr>
            <a:r>
              <a:rPr lang="en-US" sz="2250"/>
              <a:t>Convert NFA with </a:t>
            </a:r>
            <a:r>
              <a:rPr lang="en-US" sz="1500"/>
              <a:t>ε transition to equivalent DFA </a:t>
            </a:r>
            <a:endParaRPr sz="1500"/>
          </a:p>
        </p:txBody>
      </p:sp>
      <p:sp>
        <p:nvSpPr>
          <p:cNvPr id="426" name="Google Shape;426;p45"/>
          <p:cNvSpPr txBox="1"/>
          <p:nvPr>
            <p:ph idx="12" type="sldNum"/>
          </p:nvPr>
        </p:nvSpPr>
        <p:spPr>
          <a:xfrm>
            <a:off x="6057900" y="4767263"/>
            <a:ext cx="16002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499" y="841379"/>
            <a:ext cx="2207441" cy="14270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8" name="Google Shape;428;p45"/>
          <p:cNvGraphicFramePr/>
          <p:nvPr/>
        </p:nvGraphicFramePr>
        <p:xfrm>
          <a:off x="3445707" y="930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401925"/>
                <a:gridCol w="428950"/>
                <a:gridCol w="457200"/>
                <a:gridCol w="365675"/>
                <a:gridCol w="720000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9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b="0" baseline="-25000" i="0" sz="9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u="none" cap="none" strike="noStrike">
                          <a:solidFill>
                            <a:srgbClr val="000099"/>
                          </a:solidFill>
                        </a:rPr>
                        <a:t>ε-closure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{3}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b="0" baseline="-2500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{1,2}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{1}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{2,3}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99"/>
                          </a:solidFill>
                        </a:rPr>
                        <a:t>{3} 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9" name="Google Shape;429;p45"/>
          <p:cNvSpPr/>
          <p:nvPr/>
        </p:nvSpPr>
        <p:spPr>
          <a:xfrm>
            <a:off x="5915464" y="976004"/>
            <a:ext cx="208553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us obtain ε-closure of each state.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ε-closure {1} = {1,2}   </a:t>
            </a:r>
            <a:r>
              <a:rPr b="1" i="0" lang="en-US" sz="105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call this as state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ε-closure {2} = {2} 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ε-closure {3} = {3}  </a:t>
            </a:r>
            <a:endParaRPr/>
          </a:p>
        </p:txBody>
      </p:sp>
      <p:sp>
        <p:nvSpPr>
          <p:cNvPr id="430" name="Google Shape;430;p45"/>
          <p:cNvSpPr/>
          <p:nvPr/>
        </p:nvSpPr>
        <p:spPr>
          <a:xfrm>
            <a:off x="1285854" y="2781552"/>
            <a:ext cx="2952236" cy="152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3325" lIns="49975" spcFirstLastPara="1" rIns="68575" wrap="square" tIns="3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δ'(C, a) = ε-closure {δ(( 2, 3), a) }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  = ε-closure { δ(2, a) ∪ δ(3, a) 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ε-closure {3,1}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</a:t>
            </a:r>
            <a:r>
              <a:rPr b="0" i="0" lang="en-US" sz="1050" u="none" cap="none" strike="noStrike">
                <a:solidFill>
                  <a:srgbClr val="000099"/>
                </a:solidFill>
                <a:latin typeface="Arimo"/>
                <a:ea typeface="Arimo"/>
                <a:cs typeface="Arimo"/>
                <a:sym typeface="Arimo"/>
              </a:rPr>
              <a:t>= {1,2}       i.e    A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δ'(C, b) = ε-closure {δ(( 2, 3), b) }             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ε-closure { δ(2, b) ∪ δ(3, b) 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  = ε-closure {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2,3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}           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= </a:t>
            </a:r>
            <a:r>
              <a:rPr b="0" i="0" lang="en-US" sz="105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{2,3}     ie.C</a:t>
            </a:r>
            <a:endParaRPr b="0" i="0" sz="105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1" name="Google Shape;431;p45"/>
          <p:cNvGraphicFramePr/>
          <p:nvPr/>
        </p:nvGraphicFramePr>
        <p:xfrm>
          <a:off x="4699491" y="31227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401925"/>
                <a:gridCol w="428950"/>
                <a:gridCol w="457200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12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'</a:t>
                      </a:r>
                      <a:endParaRPr b="0" baseline="-25000" i="0" sz="12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12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2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*A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baseline="-25000" i="0" lang="en-US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0" baseline="-25000" i="0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*B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B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C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*C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A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C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2" name="Google Shape;432;p45"/>
          <p:cNvSpPr/>
          <p:nvPr/>
        </p:nvSpPr>
        <p:spPr>
          <a:xfrm>
            <a:off x="3843997" y="3608363"/>
            <a:ext cx="390379" cy="2004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Final DFA</a:t>
            </a:r>
            <a:endParaRPr/>
          </a:p>
        </p:txBody>
      </p:sp>
      <p:sp>
        <p:nvSpPr>
          <p:cNvPr id="438" name="Google Shape;438;p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46"/>
          <p:cNvSpPr/>
          <p:nvPr/>
        </p:nvSpPr>
        <p:spPr>
          <a:xfrm>
            <a:off x="2620108" y="2215661"/>
            <a:ext cx="791308" cy="70690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6"/>
          <p:cNvSpPr/>
          <p:nvPr/>
        </p:nvSpPr>
        <p:spPr>
          <a:xfrm>
            <a:off x="2757267" y="2331720"/>
            <a:ext cx="495886" cy="47478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441" name="Google Shape;441;p46"/>
          <p:cNvSpPr/>
          <p:nvPr/>
        </p:nvSpPr>
        <p:spPr>
          <a:xfrm>
            <a:off x="4095458" y="2161149"/>
            <a:ext cx="791308" cy="70690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6"/>
          <p:cNvSpPr/>
          <p:nvPr/>
        </p:nvSpPr>
        <p:spPr>
          <a:xfrm>
            <a:off x="4232617" y="2277208"/>
            <a:ext cx="495886" cy="47478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B</a:t>
            </a:r>
            <a:endParaRPr/>
          </a:p>
        </p:txBody>
      </p:sp>
      <p:sp>
        <p:nvSpPr>
          <p:cNvPr id="443" name="Google Shape;443;p46"/>
          <p:cNvSpPr/>
          <p:nvPr/>
        </p:nvSpPr>
        <p:spPr>
          <a:xfrm>
            <a:off x="3399106" y="3321734"/>
            <a:ext cx="791308" cy="70690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6"/>
          <p:cNvSpPr/>
          <p:nvPr/>
        </p:nvSpPr>
        <p:spPr>
          <a:xfrm>
            <a:off x="3536265" y="3437792"/>
            <a:ext cx="495886" cy="47478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cxnSp>
        <p:nvCxnSpPr>
          <p:cNvPr id="445" name="Google Shape;445;p46"/>
          <p:cNvCxnSpPr/>
          <p:nvPr/>
        </p:nvCxnSpPr>
        <p:spPr>
          <a:xfrm>
            <a:off x="1807699" y="2637693"/>
            <a:ext cx="812409" cy="21101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6" name="Google Shape;446;p46"/>
          <p:cNvCxnSpPr>
            <a:stCxn id="439" idx="6"/>
          </p:cNvCxnSpPr>
          <p:nvPr/>
        </p:nvCxnSpPr>
        <p:spPr>
          <a:xfrm>
            <a:off x="3411416" y="2569112"/>
            <a:ext cx="706800" cy="47400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med" w="med" type="stealth"/>
          </a:ln>
        </p:spPr>
      </p:cxnSp>
      <p:graphicFrame>
        <p:nvGraphicFramePr>
          <p:cNvPr id="447" name="Google Shape;447;p46"/>
          <p:cNvGraphicFramePr/>
          <p:nvPr/>
        </p:nvGraphicFramePr>
        <p:xfrm>
          <a:off x="6313758" y="1476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{5D8EDBA4-ABD5-4EF8-9E43-38E2C1C657CF}</a:tableStyleId>
              </a:tblPr>
              <a:tblGrid>
                <a:gridCol w="401925"/>
                <a:gridCol w="428950"/>
                <a:gridCol w="457200"/>
              </a:tblGrid>
              <a:tr h="49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b="0" baseline="-25000" i="0" lang="en-US" sz="1200" u="none" cap="none" strike="noStrike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'</a:t>
                      </a:r>
                      <a:endParaRPr b="0" baseline="-25000" i="0" sz="1200" u="none" cap="none" strike="noStrike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12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2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*A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baseline="-25000" i="0" lang="en-US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0" baseline="-25000" i="0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*B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B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C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*C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A</a:t>
                      </a:r>
                      <a:endParaRPr sz="11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u="none" cap="none" strike="noStrike"/>
                        <a:t>C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8" name="Google Shape;448;p46"/>
          <p:cNvSpPr/>
          <p:nvPr/>
        </p:nvSpPr>
        <p:spPr>
          <a:xfrm>
            <a:off x="4403188" y="1846385"/>
            <a:ext cx="369277" cy="369277"/>
          </a:xfrm>
          <a:prstGeom prst="arc">
            <a:avLst>
              <a:gd fmla="val 7902652" name="adj1"/>
              <a:gd fmla="val 3677647" name="adj2"/>
            </a:avLst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6"/>
          <p:cNvSpPr txBox="1"/>
          <p:nvPr/>
        </p:nvSpPr>
        <p:spPr>
          <a:xfrm>
            <a:off x="4572001" y="1635369"/>
            <a:ext cx="39037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50" name="Google Shape;450;p46"/>
          <p:cNvCxnSpPr/>
          <p:nvPr/>
        </p:nvCxnSpPr>
        <p:spPr>
          <a:xfrm rot="5400000">
            <a:off x="3896751" y="2922564"/>
            <a:ext cx="538089" cy="305972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51" name="Google Shape;451;p46"/>
          <p:cNvSpPr txBox="1"/>
          <p:nvPr/>
        </p:nvSpPr>
        <p:spPr>
          <a:xfrm>
            <a:off x="4295922" y="3036863"/>
            <a:ext cx="39037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52" name="Google Shape;452;p46"/>
          <p:cNvCxnSpPr>
            <a:stCxn id="443" idx="1"/>
            <a:endCxn id="439" idx="4"/>
          </p:cNvCxnSpPr>
          <p:nvPr/>
        </p:nvCxnSpPr>
        <p:spPr>
          <a:xfrm rot="10800000">
            <a:off x="3015790" y="2922457"/>
            <a:ext cx="499200" cy="502800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53" name="Google Shape;453;p46"/>
          <p:cNvSpPr txBox="1"/>
          <p:nvPr/>
        </p:nvSpPr>
        <p:spPr>
          <a:xfrm>
            <a:off x="2829366" y="3184574"/>
            <a:ext cx="39037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454" name="Google Shape;454;p46"/>
          <p:cNvSpPr/>
          <p:nvPr/>
        </p:nvSpPr>
        <p:spPr>
          <a:xfrm flipH="1">
            <a:off x="3527475" y="3914336"/>
            <a:ext cx="327073" cy="527539"/>
          </a:xfrm>
          <a:prstGeom prst="arc">
            <a:avLst>
              <a:gd fmla="val 17146086" name="adj1"/>
              <a:gd fmla="val 13294211" name="adj2"/>
            </a:avLst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3916095" y="4271303"/>
            <a:ext cx="39037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/>
          <p:nvPr>
            <p:ph idx="12" type="sldNum"/>
          </p:nvPr>
        </p:nvSpPr>
        <p:spPr>
          <a:xfrm>
            <a:off x="6057900" y="4767263"/>
            <a:ext cx="16002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47"/>
          <p:cNvSpPr txBox="1"/>
          <p:nvPr/>
        </p:nvSpPr>
        <p:spPr>
          <a:xfrm>
            <a:off x="1883156" y="963731"/>
            <a:ext cx="59715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b="0" i="0" lang="en-US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NFA with </a:t>
            </a:r>
            <a:r>
              <a:rPr b="0" i="0" lang="en-US" sz="3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 transition to equivalent DFA</a:t>
            </a:r>
            <a:r>
              <a:rPr b="0" i="0" lang="en-US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7"/>
          <p:cNvSpPr txBox="1"/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Exercises</a:t>
            </a:r>
            <a:endParaRPr/>
          </a:p>
        </p:txBody>
      </p:sp>
      <p:pic>
        <p:nvPicPr>
          <p:cNvPr id="464" name="Google Shape;4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977" y="2407444"/>
            <a:ext cx="3078956" cy="1243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470" name="Google Shape;470;p4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Convert NFA with ε transition to equivalent DFA</a:t>
            </a:r>
            <a:r>
              <a:rPr lang="en-US" sz="1500"/>
              <a:t> </a:t>
            </a:r>
            <a:endParaRPr/>
          </a:p>
          <a:p>
            <a:pPr indent="-142875" lvl="0" marL="34290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771" y="2057400"/>
            <a:ext cx="2910528" cy="247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DFA TO RE</a:t>
            </a:r>
            <a:br>
              <a:rPr lang="en-US"/>
            </a:br>
            <a:r>
              <a:rPr lang="en-US"/>
              <a:t>(Writing a RE for the given DFA)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 to DFA conversion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/>
          <p:nvPr/>
        </p:nvSpPr>
        <p:spPr>
          <a:xfrm>
            <a:off x="967563" y="1169580"/>
            <a:ext cx="7176977" cy="17756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 txBox="1"/>
          <p:nvPr>
            <p:ph type="title"/>
          </p:nvPr>
        </p:nvSpPr>
        <p:spPr>
          <a:xfrm>
            <a:off x="258537" y="18382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1. Obtain the RE that denotes  the language accepted by following FA?</a:t>
            </a: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700" y="1275907"/>
            <a:ext cx="6772275" cy="153540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0"/>
          <p:cNvSpPr txBox="1"/>
          <p:nvPr/>
        </p:nvSpPr>
        <p:spPr>
          <a:xfrm>
            <a:off x="474732" y="327081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(a + b) (a + b) *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2126512" y="1446028"/>
            <a:ext cx="4157330" cy="164804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396761" y="39647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2. Obtain the RE that denotes  the language accepted by following FA?</a:t>
            </a:r>
            <a:endParaRPr/>
          </a:p>
        </p:txBody>
      </p:sp>
      <p:pic>
        <p:nvPicPr>
          <p:cNvPr id="492" name="Google Shape;49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837" y="1584251"/>
            <a:ext cx="3944679" cy="136096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1"/>
          <p:cNvSpPr txBox="1"/>
          <p:nvPr/>
        </p:nvSpPr>
        <p:spPr>
          <a:xfrm>
            <a:off x="474732" y="327081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(a + b) *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"/>
          <p:cNvSpPr/>
          <p:nvPr/>
        </p:nvSpPr>
        <p:spPr>
          <a:xfrm>
            <a:off x="404037" y="1562985"/>
            <a:ext cx="7793665" cy="169057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2"/>
          <p:cNvSpPr txBox="1"/>
          <p:nvPr>
            <p:ph type="title"/>
          </p:nvPr>
        </p:nvSpPr>
        <p:spPr>
          <a:xfrm>
            <a:off x="396761" y="396478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3. Obtain the RE that denotes  the language accepted by following FA?</a:t>
            </a:r>
            <a:endParaRPr/>
          </a:p>
        </p:txBody>
      </p:sp>
      <p:sp>
        <p:nvSpPr>
          <p:cNvPr id="500" name="Google Shape;500;p52"/>
          <p:cNvSpPr txBox="1"/>
          <p:nvPr/>
        </p:nvSpPr>
        <p:spPr>
          <a:xfrm>
            <a:off x="659218" y="3377139"/>
            <a:ext cx="7861381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a.(a + b) *</a:t>
            </a:r>
            <a:endParaRPr/>
          </a:p>
        </p:txBody>
      </p:sp>
      <p:pic>
        <p:nvPicPr>
          <p:cNvPr id="501" name="Google Shape;50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995" y="1686258"/>
            <a:ext cx="7559749" cy="1385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/>
          <p:nvPr/>
        </p:nvSpPr>
        <p:spPr>
          <a:xfrm>
            <a:off x="574158" y="765545"/>
            <a:ext cx="7719239" cy="234776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3"/>
          <p:cNvSpPr txBox="1"/>
          <p:nvPr>
            <p:ph type="title"/>
          </p:nvPr>
        </p:nvSpPr>
        <p:spPr>
          <a:xfrm>
            <a:off x="354231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4. Obtain the RE that denotes  the language accepted by following FA?</a:t>
            </a:r>
            <a:endParaRPr/>
          </a:p>
        </p:txBody>
      </p:sp>
      <p:pic>
        <p:nvPicPr>
          <p:cNvPr id="508" name="Google Shape;50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204" y="905650"/>
            <a:ext cx="7435702" cy="211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33065"/>
            <a:ext cx="4158343" cy="55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285" y="3888864"/>
            <a:ext cx="3818276" cy="37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6741" y="3158099"/>
            <a:ext cx="3571659" cy="53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2440" y="3784407"/>
            <a:ext cx="3504532" cy="4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71" y="4303368"/>
            <a:ext cx="4066800" cy="37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4158" y="4717872"/>
            <a:ext cx="7130142" cy="49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4"/>
          <p:cNvSpPr/>
          <p:nvPr/>
        </p:nvSpPr>
        <p:spPr>
          <a:xfrm>
            <a:off x="1371600" y="1775637"/>
            <a:ext cx="6687879" cy="176500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4"/>
          <p:cNvSpPr txBox="1"/>
          <p:nvPr>
            <p:ph type="title"/>
          </p:nvPr>
        </p:nvSpPr>
        <p:spPr>
          <a:xfrm>
            <a:off x="226639" y="13066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4. Obtain the RE that denotes  the language accepted by following FA?</a:t>
            </a:r>
            <a:endParaRPr/>
          </a:p>
        </p:txBody>
      </p:sp>
      <p:pic>
        <p:nvPicPr>
          <p:cNvPr id="521" name="Google Shape;5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089" y="1928149"/>
            <a:ext cx="6355723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4"/>
          <p:cNvSpPr txBox="1"/>
          <p:nvPr/>
        </p:nvSpPr>
        <p:spPr>
          <a:xfrm>
            <a:off x="623400" y="3728012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3047" y="3924190"/>
            <a:ext cx="29146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/>
          <p:nvPr/>
        </p:nvSpPr>
        <p:spPr>
          <a:xfrm>
            <a:off x="858611" y="1377604"/>
            <a:ext cx="7368362" cy="176500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5"/>
          <p:cNvSpPr txBox="1"/>
          <p:nvPr>
            <p:ph type="title"/>
          </p:nvPr>
        </p:nvSpPr>
        <p:spPr>
          <a:xfrm>
            <a:off x="226639" y="13066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5. Obtain the RE that denotes  the language accepted by following FA?</a:t>
            </a:r>
            <a:endParaRPr/>
          </a:p>
        </p:txBody>
      </p:sp>
      <p:sp>
        <p:nvSpPr>
          <p:cNvPr id="530" name="Google Shape;530;p55"/>
          <p:cNvSpPr txBox="1"/>
          <p:nvPr/>
        </p:nvSpPr>
        <p:spPr>
          <a:xfrm>
            <a:off x="623400" y="3728012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504" y="1557087"/>
            <a:ext cx="7040639" cy="142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191" y="3241400"/>
            <a:ext cx="6214159" cy="44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181" y="3631107"/>
            <a:ext cx="6733068" cy="4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815" y="4073486"/>
            <a:ext cx="8107548" cy="897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"/>
          <p:cNvSpPr/>
          <p:nvPr/>
        </p:nvSpPr>
        <p:spPr>
          <a:xfrm>
            <a:off x="1183341" y="1516828"/>
            <a:ext cx="6809591" cy="208698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6"/>
          <p:cNvSpPr txBox="1"/>
          <p:nvPr>
            <p:ph type="title"/>
          </p:nvPr>
        </p:nvSpPr>
        <p:spPr>
          <a:xfrm>
            <a:off x="343973" y="34356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6. Obtain the RE that denotes  the language accepted by following FA?</a:t>
            </a:r>
            <a:endParaRPr/>
          </a:p>
        </p:txBody>
      </p:sp>
      <p:pic>
        <p:nvPicPr>
          <p:cNvPr id="541" name="Google Shape;5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925" y="1671638"/>
            <a:ext cx="65341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925" y="1671638"/>
            <a:ext cx="65341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1382" y="3935275"/>
            <a:ext cx="3102297" cy="46194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6"/>
          <p:cNvSpPr txBox="1"/>
          <p:nvPr/>
        </p:nvSpPr>
        <p:spPr>
          <a:xfrm>
            <a:off x="7347473" y="3044414"/>
            <a:ext cx="387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45" name="Google Shape;545;p56"/>
          <p:cNvSpPr txBox="1"/>
          <p:nvPr/>
        </p:nvSpPr>
        <p:spPr>
          <a:xfrm>
            <a:off x="3165908" y="3904636"/>
            <a:ext cx="9036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=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7"/>
          <p:cNvSpPr txBox="1"/>
          <p:nvPr>
            <p:ph type="title"/>
          </p:nvPr>
        </p:nvSpPr>
        <p:spPr>
          <a:xfrm>
            <a:off x="311944" y="0"/>
            <a:ext cx="8520112" cy="208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551" name="Google Shape;551;p57"/>
          <p:cNvSpPr txBox="1"/>
          <p:nvPr/>
        </p:nvSpPr>
        <p:spPr>
          <a:xfrm>
            <a:off x="0" y="432525"/>
            <a:ext cx="8584603" cy="53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:= {w ∈ {a, b}</a:t>
            </a:r>
            <a:r>
              <a:rPr b="1" baseline="3000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∗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|w| divisible by 3}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L := {w ∈ {a, b}</a:t>
            </a:r>
            <a:r>
              <a:rPr b="1" baseline="3000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∗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starts and ends with same character}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L := {w ∈ {0, 1}</a:t>
            </a:r>
            <a:r>
              <a:rPr b="1" baseline="3000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∗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no of 0 divisible by 3}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4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:= {w ∈ {0, 1}</a:t>
            </a:r>
            <a:r>
              <a:rPr b="1" baseline="3000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∗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starts with 0 and has odd length, or starts with 1 and has even length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All strings which do not contain the substring ba.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57"/>
          <p:cNvSpPr/>
          <p:nvPr/>
        </p:nvSpPr>
        <p:spPr>
          <a:xfrm>
            <a:off x="217599" y="3842157"/>
            <a:ext cx="47566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((</a:t>
            </a: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+1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(</a:t>
            </a: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+1))* + 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(0+</a:t>
            </a: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)((0+1)(0+1))*</a:t>
            </a:r>
            <a:endParaRPr b="1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p57"/>
          <p:cNvSpPr/>
          <p:nvPr/>
        </p:nvSpPr>
        <p:spPr>
          <a:xfrm>
            <a:off x="311944" y="755189"/>
            <a:ext cx="47566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((a + b) · (a + b) · (a + b))</a:t>
            </a:r>
            <a:r>
              <a:rPr b="1" baseline="30000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∗</a:t>
            </a:r>
            <a:endParaRPr b="1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57"/>
          <p:cNvSpPr/>
          <p:nvPr/>
        </p:nvSpPr>
        <p:spPr>
          <a:xfrm>
            <a:off x="217600" y="1717240"/>
            <a:ext cx="475664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 (a+b)*a + b(a+b)*)</a:t>
            </a:r>
            <a:endParaRPr b="1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57"/>
          <p:cNvSpPr/>
          <p:nvPr/>
        </p:nvSpPr>
        <p:spPr>
          <a:xfrm>
            <a:off x="-184645" y="4647806"/>
            <a:ext cx="47566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 </a:t>
            </a:r>
            <a:r>
              <a:rPr b="1" baseline="30000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∗ </a:t>
            </a:r>
            <a:r>
              <a:rPr b="1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b="1" baseline="30000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∗</a:t>
            </a:r>
            <a:endParaRPr/>
          </a:p>
        </p:txBody>
      </p:sp>
      <p:sp>
        <p:nvSpPr>
          <p:cNvPr id="556" name="Google Shape;556;p57"/>
          <p:cNvSpPr/>
          <p:nvPr/>
        </p:nvSpPr>
        <p:spPr>
          <a:xfrm>
            <a:off x="-355543" y="2581729"/>
            <a:ext cx="47566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1* + (1* 0 1* 0 1*01)*</a:t>
            </a:r>
            <a:endParaRPr b="1" baseline="30000" i="0" sz="2000" u="none" cap="none" strike="noStrik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NFA – 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 to NFA without ε- moves conversion</a:t>
            </a:r>
            <a:r>
              <a:rPr b="0" i="0" lang="en-US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473"/>
            <a:ext cx="9144000" cy="259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8306" y="2718128"/>
            <a:ext cx="4919730" cy="197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/>
          <p:nvPr/>
        </p:nvSpPr>
        <p:spPr>
          <a:xfrm>
            <a:off x="5116286" y="936171"/>
            <a:ext cx="3886200" cy="3276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 to FA conversion</a:t>
            </a:r>
            <a:endParaRPr/>
          </a:p>
        </p:txBody>
      </p:sp>
      <p:sp>
        <p:nvSpPr>
          <p:cNvPr id="102" name="Google Shape;102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3 steps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Construct NFA with epsilon transition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Convert it to NFA without epsilon transition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Construct  equivalent DFA.</a:t>
            </a:r>
            <a:endParaRPr/>
          </a:p>
        </p:txBody>
      </p:sp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3371" y="1055914"/>
            <a:ext cx="3690257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8" y="296919"/>
            <a:ext cx="9144000" cy="109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7318" y="1477773"/>
            <a:ext cx="2704563" cy="143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29" y="3751320"/>
            <a:ext cx="87725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8858" y="994330"/>
            <a:ext cx="3140196" cy="2204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118" y="1138541"/>
            <a:ext cx="2704563" cy="143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287" y="885473"/>
            <a:ext cx="3614056" cy="2204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986" y="1242303"/>
            <a:ext cx="7907628" cy="326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0290" y="0"/>
            <a:ext cx="2704563" cy="143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410" y="0"/>
            <a:ext cx="6490952" cy="287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791" y="2879387"/>
            <a:ext cx="8036417" cy="177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599043"/>
            <a:ext cx="6104586" cy="13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0971" y="1827661"/>
            <a:ext cx="1287887" cy="54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2312" y="1931423"/>
            <a:ext cx="1931831" cy="44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300" y="2454478"/>
            <a:ext cx="4790941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40290" y="0"/>
            <a:ext cx="2704563" cy="143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924" y="875489"/>
            <a:ext cx="5950039" cy="433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2749" y="0"/>
            <a:ext cx="4868214" cy="87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9437" y="1248229"/>
            <a:ext cx="2704563" cy="143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5" y="160216"/>
            <a:ext cx="3477296" cy="234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570" y="2571750"/>
            <a:ext cx="6774287" cy="252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4694" y="160216"/>
            <a:ext cx="2704563" cy="143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1)Design a FA that accepts the language over ∑ = {0,1} containing strings with at least 2 zeroes</a:t>
            </a:r>
            <a:br>
              <a:rPr lang="en-US" sz="2000"/>
            </a:br>
            <a:br>
              <a:rPr lang="en-US" sz="2000"/>
            </a:br>
            <a:r>
              <a:rPr lang="en-US" sz="2000"/>
              <a:t>2) Design a FA that accepts the language over ∑ = {0,1} containing strings with at the most 2 zeroes</a:t>
            </a:r>
            <a:br>
              <a:rPr lang="en-US" sz="2000"/>
            </a:br>
            <a:br>
              <a:rPr lang="en-US" sz="2000"/>
            </a:br>
            <a:r>
              <a:rPr lang="en-US" sz="2000"/>
              <a:t>3) Design a FA that accepts the language over ∑ = {0,1} containing strings With exactly two zeroes</a:t>
            </a:r>
            <a:br>
              <a:rPr lang="en-US" sz="2000"/>
            </a:br>
            <a:br>
              <a:rPr lang="en-US" sz="2000"/>
            </a:br>
            <a:r>
              <a:rPr lang="en-US" sz="2000"/>
              <a:t>4) Design a FA that accepts the language over ∑ = {0,1} containing strings At least 2 consecutive zeroes.</a:t>
            </a:r>
            <a:br>
              <a:rPr lang="en-US" sz="2000"/>
            </a:br>
            <a:endParaRPr sz="2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8"/>
          <p:cNvSpPr txBox="1"/>
          <p:nvPr>
            <p:ph type="title"/>
          </p:nvPr>
        </p:nvSpPr>
        <p:spPr>
          <a:xfrm>
            <a:off x="253642" y="32930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/>
              <a:t>1)Design a FA that accepts the language over ∑ = {0,1} containing strings with at least 2 zeroes</a:t>
            </a:r>
            <a:br>
              <a:rPr lang="en-US" sz="2000"/>
            </a:br>
            <a:br>
              <a:rPr lang="en-US" sz="2000"/>
            </a:br>
            <a:endParaRPr sz="2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 to </a:t>
            </a:r>
            <a:r>
              <a:rPr lang="en-US" sz="3600"/>
              <a:t>NFA - 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/>
              <a:t> moves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/>
          <p:nvPr/>
        </p:nvSpPr>
        <p:spPr>
          <a:xfrm>
            <a:off x="861848" y="4267200"/>
            <a:ext cx="7567449" cy="876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"/>
          <p:cNvSpPr txBox="1"/>
          <p:nvPr>
            <p:ph type="title"/>
          </p:nvPr>
        </p:nvSpPr>
        <p:spPr>
          <a:xfrm>
            <a:off x="290680" y="157654"/>
            <a:ext cx="8520600" cy="315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 to </a:t>
            </a:r>
            <a:r>
              <a:rPr lang="en-US" sz="3600"/>
              <a:t>NFA - 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b="0" i="0" lang="en-US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/>
              <a:t>moves</a:t>
            </a:r>
            <a:endParaRPr/>
          </a:p>
        </p:txBody>
      </p:sp>
      <p:pic>
        <p:nvPicPr>
          <p:cNvPr id="115" name="Google Shape;1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0292"/>
            <a:ext cx="44577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3454" y="680709"/>
            <a:ext cx="3878809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3875" y="2197646"/>
            <a:ext cx="4810125" cy="188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503" y="4372302"/>
            <a:ext cx="7157545" cy="63226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/>
          <p:nvPr/>
        </p:nvSpPr>
        <p:spPr>
          <a:xfrm>
            <a:off x="4918841" y="2627586"/>
            <a:ext cx="1996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1534510" y="1008993"/>
            <a:ext cx="5465380" cy="295340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126" name="Google Shape;1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782" y="1082566"/>
            <a:ext cx="5145963" cy="275371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/>
          <p:nvPr/>
        </p:nvSpPr>
        <p:spPr>
          <a:xfrm>
            <a:off x="290680" y="157654"/>
            <a:ext cx="8520600" cy="315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 to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NFA - 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b="0" i="0" lang="en-US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SAI</dc:creator>
</cp:coreProperties>
</file>